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73" r:id="rId4"/>
    <p:sldId id="267" r:id="rId5"/>
    <p:sldId id="272" r:id="rId6"/>
    <p:sldId id="266" r:id="rId7"/>
    <p:sldId id="270" r:id="rId8"/>
    <p:sldId id="269" r:id="rId9"/>
    <p:sldId id="260" r:id="rId10"/>
  </p:sldIdLst>
  <p:sldSz cx="10693400" cy="7561263"/>
  <p:notesSz cx="6796088" cy="9925050"/>
  <p:defaultTextStyle>
    <a:defPPr>
      <a:defRPr lang="nb-NO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6" autoAdjust="0"/>
    <p:restoredTop sz="94660" autoAdjust="0"/>
  </p:normalViewPr>
  <p:slideViewPr>
    <p:cSldViewPr>
      <p:cViewPr varScale="1">
        <p:scale>
          <a:sx n="89" d="100"/>
          <a:sy n="89" d="100"/>
        </p:scale>
        <p:origin x="108" y="318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3168" y="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544" y="0"/>
            <a:ext cx="2944971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A726A-7CE2-477E-B6B5-1291DAC1F98A}" type="datetimeFigureOut">
              <a:rPr lang="nb-NO" smtClean="0"/>
              <a:pPr/>
              <a:t>19.03.2014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4971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544" y="9427075"/>
            <a:ext cx="2944971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C9BF6-9F7E-4508-ABEB-3F004D4EE35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8811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544" y="0"/>
            <a:ext cx="2944971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9A1B5-F721-4C37-8C68-A81903E0152A}" type="datetimeFigureOut">
              <a:rPr lang="nb-NO" smtClean="0"/>
              <a:pPr/>
              <a:t>19.03.2014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593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9" y="4714399"/>
            <a:ext cx="5436870" cy="4466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4971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544" y="9427075"/>
            <a:ext cx="2944971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94FA0-5642-493E-AB20-F90BA658BBE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283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94FA0-5642-493E-AB20-F90BA658BBEB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8346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2.png"/><Relationship Id="rId5" Type="http://schemas.openxmlformats.org/officeDocument/2006/relationships/image" Target="../media/image7.gif"/><Relationship Id="rId10" Type="http://schemas.openxmlformats.org/officeDocument/2006/relationships/image" Target="../media/image12.emf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.png"/><Relationship Id="rId3" Type="http://schemas.openxmlformats.org/officeDocument/2006/relationships/image" Target="../media/image13.png"/><Relationship Id="rId7" Type="http://schemas.openxmlformats.org/officeDocument/2006/relationships/image" Target="../media/image7.gif"/><Relationship Id="rId12" Type="http://schemas.openxmlformats.org/officeDocument/2006/relationships/image" Target="../media/image12.emf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15.png"/><Relationship Id="rId9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 descr="grafikk_forside_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99" y="0"/>
            <a:ext cx="10691501" cy="6497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872" y="401588"/>
            <a:ext cx="8380800" cy="408037"/>
          </a:xfrm>
        </p:spPr>
        <p:txBody>
          <a:bodyPr>
            <a:normAutofit/>
          </a:bodyPr>
          <a:lstStyle>
            <a:lvl1pPr>
              <a:defRPr sz="2400" cap="all" baseline="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800" y="757437"/>
            <a:ext cx="8380800" cy="288032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2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8800" y="1000894"/>
            <a:ext cx="1493118" cy="259457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="0">
                <a:solidFill>
                  <a:schemeClr val="bg2"/>
                </a:solidFill>
              </a:defRPr>
            </a:lvl1pPr>
          </a:lstStyle>
          <a:p>
            <a:fld id="{E0AA4D20-9574-4A92-9425-0F96142B326D}" type="datetime1">
              <a:rPr lang="nb-NO" smtClean="0"/>
              <a:pPr/>
              <a:t>19.03.2014</a:t>
            </a:fld>
            <a:endParaRPr lang="nb-NO" dirty="0"/>
          </a:p>
        </p:txBody>
      </p:sp>
      <p:cxnSp>
        <p:nvCxnSpPr>
          <p:cNvPr id="8" name="Rett linje 7"/>
          <p:cNvCxnSpPr/>
          <p:nvPr userDrawn="1"/>
        </p:nvCxnSpPr>
        <p:spPr>
          <a:xfrm rot="5400000">
            <a:off x="-116953" y="838398"/>
            <a:ext cx="952103" cy="0"/>
          </a:xfrm>
          <a:prstGeom prst="line">
            <a:avLst/>
          </a:prstGeom>
          <a:ln w="1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de 14" descr="3703215981_9c329ec1e2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738244" y="6804967"/>
            <a:ext cx="892784" cy="255338"/>
          </a:xfrm>
          <a:prstGeom prst="rect">
            <a:avLst/>
          </a:prstGeom>
        </p:spPr>
      </p:pic>
      <p:pic>
        <p:nvPicPr>
          <p:cNvPr id="16" name="Bilde 15" descr="TE2cmyk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911004" y="6724531"/>
            <a:ext cx="1124226" cy="368468"/>
          </a:xfrm>
          <a:prstGeom prst="rect">
            <a:avLst/>
          </a:prstGeom>
        </p:spPr>
      </p:pic>
      <p:pic>
        <p:nvPicPr>
          <p:cNvPr id="17" name="Bilde 16" descr="KPMG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315206" y="6732959"/>
            <a:ext cx="808362" cy="415790"/>
          </a:xfrm>
          <a:prstGeom prst="rect">
            <a:avLst/>
          </a:prstGeom>
        </p:spPr>
      </p:pic>
      <p:pic>
        <p:nvPicPr>
          <p:cNvPr id="18" name="Bilde 17" descr="adecco_logo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5403544" y="6763149"/>
            <a:ext cx="611984" cy="329850"/>
          </a:xfrm>
          <a:prstGeom prst="rect">
            <a:avLst/>
          </a:prstGeom>
        </p:spPr>
      </p:pic>
      <p:pic>
        <p:nvPicPr>
          <p:cNvPr id="20" name="Bilde 19" descr="Danske Bank_RGB_lys bakgrunn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8" y="6858215"/>
            <a:ext cx="1080120" cy="162776"/>
          </a:xfrm>
          <a:prstGeom prst="rect">
            <a:avLst/>
          </a:prstGeom>
        </p:spPr>
      </p:pic>
      <p:pic>
        <p:nvPicPr>
          <p:cNvPr id="22" name="Bilde 21" descr="svw_logo_RGB_stor_k.png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504" y="6521699"/>
            <a:ext cx="1317966" cy="931340"/>
          </a:xfrm>
          <a:prstGeom prst="rect">
            <a:avLst/>
          </a:prstGeom>
        </p:spPr>
      </p:pic>
      <p:pic>
        <p:nvPicPr>
          <p:cNvPr id="23" name="Bilde 22" descr="Bennett_Creating-business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140" y="6828902"/>
            <a:ext cx="934647" cy="264097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893446" y="6803762"/>
            <a:ext cx="1133718" cy="29766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652872" y="2296518"/>
            <a:ext cx="2323809" cy="1904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49200" y="1817365"/>
            <a:ext cx="8380800" cy="52310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00" y="2399728"/>
            <a:ext cx="4896000" cy="40896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49200" y="1817365"/>
            <a:ext cx="4896000" cy="52310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5414400" y="1900800"/>
            <a:ext cx="4914000" cy="4582800"/>
          </a:xfrm>
          <a:solidFill>
            <a:schemeClr val="bg2"/>
          </a:solidFill>
        </p:spPr>
        <p:txBody>
          <a:bodyPr tIns="162000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om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mellomslide_bg.png"/>
          <p:cNvPicPr>
            <a:picLocks noChangeAspect="1"/>
          </p:cNvPicPr>
          <p:nvPr userDrawn="1"/>
        </p:nvPicPr>
        <p:blipFill>
          <a:blip cstate="print"/>
          <a:stretch>
            <a:fillRect/>
          </a:stretch>
        </p:blipFill>
        <p:spPr>
          <a:xfrm>
            <a:off x="10474" y="1423"/>
            <a:ext cx="10691501" cy="75584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600" y="2967554"/>
            <a:ext cx="6819492" cy="604321"/>
          </a:xfrm>
        </p:spPr>
        <p:txBody>
          <a:bodyPr anchor="t">
            <a:normAutofit/>
          </a:bodyPr>
          <a:lstStyle>
            <a:lvl1pPr algn="l">
              <a:defRPr sz="3900" b="1" cap="all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6050" y="3564609"/>
            <a:ext cx="6818400" cy="416842"/>
          </a:xfrm>
        </p:spPr>
        <p:txBody>
          <a:bodyPr anchor="t">
            <a:normAutofit/>
          </a:bodyPr>
          <a:lstStyle>
            <a:lvl1pPr marL="0" indent="0">
              <a:buNone/>
              <a:defRPr sz="2250">
                <a:solidFill>
                  <a:schemeClr val="bg2"/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0"/>
          </p:nvPr>
        </p:nvSpPr>
        <p:spPr>
          <a:xfrm>
            <a:off x="612000" y="360000"/>
            <a:ext cx="1836000" cy="253916"/>
          </a:xfrm>
          <a:blipFill>
            <a:blip r:embed="rId2" cstate="print"/>
            <a:stretch>
              <a:fillRect/>
            </a:stretch>
          </a:blipFill>
        </p:spPr>
        <p:txBody>
          <a:bodyPr lIns="61200">
            <a:spAutoFit/>
          </a:bodyPr>
          <a:lstStyle>
            <a:lvl1pPr marL="0" indent="0">
              <a:buNone/>
              <a:defRPr sz="1650"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11" name="Bilde 10" descr="sitat_blaa_paa_blaa_bg.png"/>
          <p:cNvPicPr>
            <a:picLocks noChangeAspect="1"/>
          </p:cNvPicPr>
          <p:nvPr userDrawn="1"/>
        </p:nvPicPr>
        <p:blipFill>
          <a:blip cstate="print"/>
          <a:stretch>
            <a:fillRect/>
          </a:stretch>
        </p:blipFill>
        <p:spPr>
          <a:xfrm>
            <a:off x="0" y="0"/>
            <a:ext cx="554690" cy="542499"/>
          </a:xfrm>
          <a:prstGeom prst="rect">
            <a:avLst/>
          </a:prstGeom>
        </p:spPr>
      </p:pic>
      <p:cxnSp>
        <p:nvCxnSpPr>
          <p:cNvPr id="12" name="Rett linje 11"/>
          <p:cNvCxnSpPr/>
          <p:nvPr userDrawn="1"/>
        </p:nvCxnSpPr>
        <p:spPr>
          <a:xfrm rot="5400000">
            <a:off x="1326915" y="3479935"/>
            <a:ext cx="1126800" cy="0"/>
          </a:xfrm>
          <a:prstGeom prst="line">
            <a:avLst/>
          </a:prstGeom>
          <a:ln w="1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lank uten bakgrunns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 userDrawn="1"/>
        </p:nvGrpSpPr>
        <p:grpSpPr>
          <a:xfrm>
            <a:off x="18108" y="26690"/>
            <a:ext cx="10450130" cy="1358627"/>
            <a:chOff x="18108" y="45740"/>
            <a:chExt cx="10450130" cy="1358627"/>
          </a:xfrm>
        </p:grpSpPr>
        <p:pic>
          <p:nvPicPr>
            <p:cNvPr id="6" name="Bilde 5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56238" y="45740"/>
              <a:ext cx="1512000" cy="1239344"/>
            </a:xfrm>
            <a:prstGeom prst="rect">
              <a:avLst/>
            </a:prstGeom>
          </p:spPr>
        </p:pic>
        <p:pic>
          <p:nvPicPr>
            <p:cNvPr id="7" name="Bilde 6" descr="TOPP_PP_NIT_ENG.jpg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353" r="12964"/>
            <a:stretch/>
          </p:blipFill>
          <p:spPr>
            <a:xfrm>
              <a:off x="18108" y="684287"/>
              <a:ext cx="9307140" cy="72008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Bilde 20" descr="grafikk_forside_0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0695600" cy="6494193"/>
          </a:xfrm>
          <a:prstGeom prst="rect">
            <a:avLst/>
          </a:prstGeom>
        </p:spPr>
      </p:pic>
      <p:sp>
        <p:nvSpPr>
          <p:cNvPr id="23" name="Plassholder for tekst 9"/>
          <p:cNvSpPr>
            <a:spLocks noGrp="1"/>
          </p:cNvSpPr>
          <p:nvPr>
            <p:ph type="body" sz="quarter" idx="10"/>
          </p:nvPr>
        </p:nvSpPr>
        <p:spPr>
          <a:xfrm>
            <a:off x="720000" y="468000"/>
            <a:ext cx="1836000" cy="253916"/>
          </a:xfrm>
          <a:blipFill>
            <a:blip r:embed="rId3" cstate="print"/>
            <a:stretch>
              <a:fillRect/>
            </a:stretch>
          </a:blipFill>
        </p:spPr>
        <p:txBody>
          <a:bodyPr lIns="61200">
            <a:spAutoFit/>
          </a:bodyPr>
          <a:lstStyle>
            <a:lvl1pPr marL="0" indent="0">
              <a:buNone/>
              <a:defRPr sz="1650" i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pic>
        <p:nvPicPr>
          <p:cNvPr id="24" name="Picture 23" descr="sitat__paa_hvit_bg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88791" cy="749746"/>
          </a:xfrm>
          <a:prstGeom prst="rect">
            <a:avLst/>
          </a:prstGeom>
        </p:spPr>
      </p:pic>
      <p:pic>
        <p:nvPicPr>
          <p:cNvPr id="14" name="Bilde 13" descr="3703215981_9c329ec1e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738244" y="6804967"/>
            <a:ext cx="892784" cy="255338"/>
          </a:xfrm>
          <a:prstGeom prst="rect">
            <a:avLst/>
          </a:prstGeom>
        </p:spPr>
      </p:pic>
      <p:pic>
        <p:nvPicPr>
          <p:cNvPr id="16" name="Bilde 15" descr="TE2cmyk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911004" y="6724531"/>
            <a:ext cx="1124226" cy="368468"/>
          </a:xfrm>
          <a:prstGeom prst="rect">
            <a:avLst/>
          </a:prstGeom>
        </p:spPr>
      </p:pic>
      <p:pic>
        <p:nvPicPr>
          <p:cNvPr id="19" name="Bilde 18" descr="KPMG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15206" y="6732959"/>
            <a:ext cx="808362" cy="415790"/>
          </a:xfrm>
          <a:prstGeom prst="rect">
            <a:avLst/>
          </a:prstGeom>
        </p:spPr>
      </p:pic>
      <p:pic>
        <p:nvPicPr>
          <p:cNvPr id="27" name="Bilde 26" descr="adecco_logo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5403544" y="6763149"/>
            <a:ext cx="611984" cy="329850"/>
          </a:xfrm>
          <a:prstGeom prst="rect">
            <a:avLst/>
          </a:prstGeom>
        </p:spPr>
      </p:pic>
      <p:pic>
        <p:nvPicPr>
          <p:cNvPr id="28" name="Bilde 27" descr="Danske Bank_RGB_lys bakgrunn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8" y="6858215"/>
            <a:ext cx="1080120" cy="162776"/>
          </a:xfrm>
          <a:prstGeom prst="rect">
            <a:avLst/>
          </a:prstGeom>
        </p:spPr>
      </p:pic>
      <p:pic>
        <p:nvPicPr>
          <p:cNvPr id="29" name="Bilde 28" descr="svw_logo_RGB_stor_k.png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504" y="6521699"/>
            <a:ext cx="1317966" cy="931340"/>
          </a:xfrm>
          <a:prstGeom prst="rect">
            <a:avLst/>
          </a:prstGeom>
        </p:spPr>
      </p:pic>
      <p:pic>
        <p:nvPicPr>
          <p:cNvPr id="30" name="Bilde 29" descr="Bennett_Creating-business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140" y="6828902"/>
            <a:ext cx="934647" cy="264097"/>
          </a:xfrm>
          <a:prstGeom prst="rect">
            <a:avLst/>
          </a:prstGeom>
        </p:spPr>
      </p:pic>
      <p:pic>
        <p:nvPicPr>
          <p:cNvPr id="31" name="Bilde 30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893446" y="6803762"/>
            <a:ext cx="1133718" cy="297665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652872" y="2296518"/>
            <a:ext cx="2323809" cy="190476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_hovedside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18108" y="2307"/>
            <a:ext cx="10691501" cy="7539737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18108" y="7640"/>
            <a:ext cx="10450130" cy="1358627"/>
            <a:chOff x="18108" y="45740"/>
            <a:chExt cx="10450130" cy="1358627"/>
          </a:xfrm>
        </p:grpSpPr>
        <p:pic>
          <p:nvPicPr>
            <p:cNvPr id="6" name="Bilde 5"/>
            <p:cNvPicPr>
              <a:picLocks noChangeAspect="1"/>
            </p:cNvPicPr>
            <p:nvPr userDrawn="1"/>
          </p:nvPicPr>
          <p:blipFill>
            <a:blip r:embed="rId11"/>
            <a:stretch>
              <a:fillRect/>
            </a:stretch>
          </p:blipFill>
          <p:spPr>
            <a:xfrm>
              <a:off x="8956238" y="45740"/>
              <a:ext cx="1512000" cy="1239344"/>
            </a:xfrm>
            <a:prstGeom prst="rect">
              <a:avLst/>
            </a:prstGeom>
          </p:spPr>
        </p:pic>
        <p:pic>
          <p:nvPicPr>
            <p:cNvPr id="9" name="Bilde 8" descr="TOPP_PP_NIT_ENG.jpg"/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353" r="12964"/>
            <a:stretch/>
          </p:blipFill>
          <p:spPr>
            <a:xfrm>
              <a:off x="18108" y="684287"/>
              <a:ext cx="9307140" cy="720080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573" y="546488"/>
            <a:ext cx="8381503" cy="64185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200" y="2399729"/>
            <a:ext cx="8380800" cy="418921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4" r:id="rId5"/>
    <p:sldLayoutId id="2147483664" r:id="rId6"/>
    <p:sldLayoutId id="2147483655" r:id="rId7"/>
    <p:sldLayoutId id="2147483663" r:id="rId8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1043056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4475" indent="-244475" algn="l" defTabSz="1043056" rtl="0" eaLnBrk="1" latinLnBrk="0" hangingPunct="1">
        <a:spcBef>
          <a:spcPct val="20000"/>
        </a:spcBef>
        <a:buClr>
          <a:srgbClr val="439D75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5138" indent="-236538" algn="l" defTabSz="1043056" rtl="0" eaLnBrk="1" latinLnBrk="0" hangingPunct="1">
        <a:spcBef>
          <a:spcPct val="20000"/>
        </a:spcBef>
        <a:buClr>
          <a:srgbClr val="439D75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257175" algn="l" defTabSz="1043056" rtl="0" eaLnBrk="1" latinLnBrk="0" hangingPunct="1">
        <a:spcBef>
          <a:spcPct val="20000"/>
        </a:spcBef>
        <a:buClr>
          <a:srgbClr val="439D75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838" indent="-236538" algn="l" defTabSz="1043056" rtl="0" eaLnBrk="1" latinLnBrk="0" hangingPunct="1">
        <a:spcBef>
          <a:spcPct val="20000"/>
        </a:spcBef>
        <a:buClr>
          <a:srgbClr val="439D75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17725" indent="-234950" algn="l" defTabSz="1043056" rtl="0" eaLnBrk="1" latinLnBrk="0" hangingPunct="1">
        <a:spcBef>
          <a:spcPct val="20000"/>
        </a:spcBef>
        <a:buClr>
          <a:srgbClr val="439D75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Status og viktige saker fremover 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459" y="809625"/>
            <a:ext cx="8380800" cy="288032"/>
          </a:xfrm>
        </p:spPr>
        <p:txBody>
          <a:bodyPr/>
          <a:lstStyle/>
          <a:p>
            <a:r>
              <a:rPr lang="nb-NO" dirty="0" smtClean="0"/>
              <a:t>Generalforsamling i </a:t>
            </a:r>
            <a:r>
              <a:rPr lang="nb-NO" dirty="0" err="1" smtClean="0"/>
              <a:t>NiT</a:t>
            </a:r>
            <a:r>
              <a:rPr lang="nb-NO" dirty="0" smtClean="0"/>
              <a:t>, 18. mars 2014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872" y="1080272"/>
            <a:ext cx="4002732" cy="259457"/>
          </a:xfrm>
        </p:spPr>
        <p:txBody>
          <a:bodyPr/>
          <a:lstStyle/>
          <a:p>
            <a:r>
              <a:rPr lang="nb-NO" dirty="0" smtClean="0"/>
              <a:t>Ved Berit Rian, adm. direktør </a:t>
            </a:r>
            <a:r>
              <a:rPr lang="nb-NO" dirty="0" err="1" smtClean="0"/>
              <a:t>NiT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Kort om </a:t>
            </a:r>
            <a:r>
              <a:rPr lang="nb-NO" sz="3200" dirty="0" err="1" smtClean="0"/>
              <a:t>NiT</a:t>
            </a:r>
            <a:r>
              <a:rPr lang="nb-NO" sz="3200" dirty="0" smtClean="0"/>
              <a:t> i 2013</a:t>
            </a:r>
            <a:endParaRPr lang="nb-NO" sz="3200" dirty="0"/>
          </a:p>
        </p:txBody>
      </p:sp>
      <p:sp>
        <p:nvSpPr>
          <p:cNvPr id="4" name="Plassholder for innhold 2"/>
          <p:cNvSpPr txBox="1">
            <a:spLocks/>
          </p:cNvSpPr>
          <p:nvPr/>
        </p:nvSpPr>
        <p:spPr>
          <a:xfrm>
            <a:off x="522164" y="1188343"/>
            <a:ext cx="8712968" cy="5400600"/>
          </a:xfrm>
          <a:prstGeom prst="rect">
            <a:avLst/>
          </a:prstGeom>
        </p:spPr>
        <p:txBody>
          <a:bodyPr>
            <a:noAutofit/>
          </a:bodyPr>
          <a:lstStyle>
            <a:lvl1pPr marL="244475" indent="-2444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51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571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8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34950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nb-NO" sz="2000" dirty="0" smtClean="0">
                <a:ea typeface="Verdana" pitchFamily="34" charset="0"/>
                <a:cs typeface="Verdana" pitchFamily="34" charset="0"/>
              </a:rPr>
              <a:t>Ble næringsforening for Skaun (med egen daglig leder som i Melhus). </a:t>
            </a:r>
            <a:r>
              <a:rPr lang="nb-NO" sz="2000" dirty="0" err="1" smtClean="0">
                <a:ea typeface="Verdana" pitchFamily="34" charset="0"/>
                <a:cs typeface="Verdana" pitchFamily="34" charset="0"/>
              </a:rPr>
              <a:t>NiT</a:t>
            </a:r>
            <a:r>
              <a:rPr lang="nb-NO" sz="2000" dirty="0" smtClean="0">
                <a:ea typeface="Verdana" pitchFamily="34" charset="0"/>
                <a:cs typeface="Verdana" pitchFamily="34" charset="0"/>
              </a:rPr>
              <a:t> er nå næringsforening for Trondheim, Malvik, Melhus og Skaun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>
                <a:ea typeface="Verdana" pitchFamily="34" charset="0"/>
                <a:cs typeface="Verdana" pitchFamily="34" charset="0"/>
              </a:rPr>
              <a:t>Etablering av </a:t>
            </a:r>
            <a:r>
              <a:rPr lang="nb-NO" sz="2000" dirty="0" err="1" smtClean="0">
                <a:ea typeface="Verdana" pitchFamily="34" charset="0"/>
                <a:cs typeface="Verdana" pitchFamily="34" charset="0"/>
              </a:rPr>
              <a:t>NiT</a:t>
            </a:r>
            <a:r>
              <a:rPr lang="nb-NO" sz="2000" dirty="0" smtClean="0">
                <a:ea typeface="Verdana" pitchFamily="34" charset="0"/>
                <a:cs typeface="Verdana" pitchFamily="34" charset="0"/>
              </a:rPr>
              <a:t> Midtre Gauldal og </a:t>
            </a:r>
            <a:r>
              <a:rPr lang="nb-NO" sz="2000" dirty="0" err="1" smtClean="0">
                <a:ea typeface="Verdana" pitchFamily="34" charset="0"/>
                <a:cs typeface="Verdana" pitchFamily="34" charset="0"/>
              </a:rPr>
              <a:t>NiT</a:t>
            </a:r>
            <a:r>
              <a:rPr lang="nb-NO" sz="2000" dirty="0" smtClean="0">
                <a:ea typeface="Verdana" pitchFamily="34" charset="0"/>
                <a:cs typeface="Verdana" pitchFamily="34" charset="0"/>
              </a:rPr>
              <a:t> Klæbu påbegynt. Er snart på plass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>
                <a:ea typeface="Verdana" pitchFamily="34" charset="0"/>
                <a:cs typeface="Verdana" pitchFamily="34" charset="0"/>
              </a:rPr>
              <a:t>Finansiering av daglig leder stilling for </a:t>
            </a:r>
            <a:r>
              <a:rPr lang="nb-NO" sz="2000" dirty="0" err="1" smtClean="0">
                <a:ea typeface="Verdana" pitchFamily="34" charset="0"/>
                <a:cs typeface="Verdana" pitchFamily="34" charset="0"/>
              </a:rPr>
              <a:t>NiT</a:t>
            </a:r>
            <a:r>
              <a:rPr lang="nb-NO" sz="2000" dirty="0" smtClean="0">
                <a:ea typeface="Verdana" pitchFamily="34" charset="0"/>
                <a:cs typeface="Verdana" pitchFamily="34" charset="0"/>
              </a:rPr>
              <a:t> Malvik avklart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>
                <a:ea typeface="Verdana" pitchFamily="34" charset="0"/>
                <a:cs typeface="Verdana" pitchFamily="34" charset="0"/>
              </a:rPr>
              <a:t>Økte fra </a:t>
            </a:r>
            <a:r>
              <a:rPr lang="nb-NO" sz="2000" dirty="0" smtClean="0">
                <a:ea typeface="Verdana" pitchFamily="34" charset="0"/>
                <a:cs typeface="Verdana" pitchFamily="34" charset="0"/>
              </a:rPr>
              <a:t>1.150 </a:t>
            </a:r>
            <a:r>
              <a:rPr lang="nb-NO" sz="2000" dirty="0" smtClean="0">
                <a:ea typeface="Verdana" pitchFamily="34" charset="0"/>
                <a:cs typeface="Verdana" pitchFamily="34" charset="0"/>
              </a:rPr>
              <a:t>til 1.300 medlemsbedrifter/-organisasjoner (med til sammen over 45.000 ansatte)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>
                <a:ea typeface="Verdana" pitchFamily="34" charset="0"/>
                <a:cs typeface="Verdana" pitchFamily="34" charset="0"/>
              </a:rPr>
              <a:t>Høy aktivitet i de 18 fagrådene og styret som består av ca. 180 ledere fra regionens nærings- og arbeidsliv som jobber på dugnadsbasis for næringsutvikling i regionen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>
                <a:ea typeface="Verdana" pitchFamily="34" charset="0"/>
                <a:cs typeface="Verdana" pitchFamily="34" charset="0"/>
              </a:rPr>
              <a:t>Eget forretningsnettverk for kvinnelige ledere (</a:t>
            </a:r>
            <a:r>
              <a:rPr lang="nb-NO" sz="2000" dirty="0" err="1" smtClean="0">
                <a:ea typeface="Verdana" pitchFamily="34" charset="0"/>
                <a:cs typeface="Verdana" pitchFamily="34" charset="0"/>
              </a:rPr>
              <a:t>GROnett</a:t>
            </a:r>
            <a:r>
              <a:rPr lang="nb-NO" sz="2000" dirty="0" smtClean="0">
                <a:ea typeface="Verdana" pitchFamily="34" charset="0"/>
                <a:cs typeface="Verdana" pitchFamily="34" charset="0"/>
              </a:rPr>
              <a:t>) med ca. 600 medlemmer – 20 seminarer/møter med ca. 1.000 deltagere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>
                <a:ea typeface="Verdana" pitchFamily="34" charset="0"/>
                <a:cs typeface="Verdana" pitchFamily="34" charset="0"/>
              </a:rPr>
              <a:t>A</a:t>
            </a:r>
            <a:r>
              <a:rPr lang="nb-NO" sz="2000" dirty="0" smtClean="0">
                <a:ea typeface="Verdana" pitchFamily="34" charset="0"/>
                <a:cs typeface="Verdana" pitchFamily="34" charset="0"/>
              </a:rPr>
              <a:t>rrangerte totalt ca. 130 seminarer med ca. 10.000 deltagere 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>
                <a:ea typeface="Verdana" pitchFamily="34" charset="0"/>
                <a:cs typeface="Verdana" pitchFamily="34" charset="0"/>
              </a:rPr>
              <a:t>Aktiv mht. næringspolitikk – god fremdrift i mange viktige saker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>
                <a:ea typeface="Verdana" pitchFamily="34" charset="0"/>
                <a:cs typeface="Verdana" pitchFamily="34" charset="0"/>
              </a:rPr>
              <a:t>Ansatte næringsutvikler, ny medarbeider i administrasjonen og ny næringspolitisk leder. P.t.10 ansatte </a:t>
            </a:r>
            <a:r>
              <a:rPr lang="nb-NO" sz="2000" smtClean="0">
                <a:ea typeface="Verdana" pitchFamily="34" charset="0"/>
                <a:cs typeface="Verdana" pitchFamily="34" charset="0"/>
              </a:rPr>
              <a:t>+ </a:t>
            </a:r>
            <a:r>
              <a:rPr lang="nb-NO" sz="2000" smtClean="0">
                <a:ea typeface="Verdana" pitchFamily="34" charset="0"/>
                <a:cs typeface="Verdana" pitchFamily="34" charset="0"/>
              </a:rPr>
              <a:t>3-4 </a:t>
            </a:r>
            <a:r>
              <a:rPr lang="nb-NO" sz="2000" dirty="0" smtClean="0">
                <a:ea typeface="Verdana" pitchFamily="34" charset="0"/>
                <a:cs typeface="Verdana" pitchFamily="34" charset="0"/>
              </a:rPr>
              <a:t>studentassistenter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>
                <a:ea typeface="Verdana" pitchFamily="34" charset="0"/>
                <a:cs typeface="Verdana" pitchFamily="34" charset="0"/>
              </a:rPr>
              <a:t>God synlighet i media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>
                <a:ea typeface="Verdana" pitchFamily="34" charset="0"/>
                <a:cs typeface="Verdana" pitchFamily="34" charset="0"/>
              </a:rPr>
              <a:t>Resultat i tråd med budsjett</a:t>
            </a:r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err="1" smtClean="0">
                <a:ea typeface="Verdana" pitchFamily="34" charset="0"/>
                <a:cs typeface="Verdana" pitchFamily="34" charset="0"/>
              </a:rPr>
              <a:t>NiTs</a:t>
            </a:r>
            <a:r>
              <a:rPr lang="nb-NO" sz="3200" dirty="0" smtClean="0">
                <a:ea typeface="Verdana" pitchFamily="34" charset="0"/>
                <a:cs typeface="Verdana" pitchFamily="34" charset="0"/>
              </a:rPr>
              <a:t> visjon, overordnet mål og verdier</a:t>
            </a:r>
            <a:endParaRPr lang="nb-NO" sz="3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62065" y="1548383"/>
            <a:ext cx="8135828" cy="482453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44475" indent="-2444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51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571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8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34950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nb-NO" sz="2800" dirty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Visjon: 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/>
              <a:t>Vi </a:t>
            </a:r>
            <a:r>
              <a:rPr lang="nb-NO" sz="2000" dirty="0"/>
              <a:t>skal bidra til at midtnorsk næringsliv blir landets sterkeste </a:t>
            </a:r>
          </a:p>
          <a:p>
            <a:pPr>
              <a:buFont typeface="Arial" pitchFamily="34" charset="0"/>
              <a:buChar char="•"/>
            </a:pPr>
            <a:endParaRPr lang="nb-NO" sz="2000" dirty="0" smtClean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nb-NO" sz="2000" dirty="0" smtClean="0"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nb-NO" sz="2800" dirty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Overordnet mål: 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/>
              <a:t>Trondheimsregionen skal være det sted i Norge hvor det er enklest å starte og drive </a:t>
            </a:r>
            <a:r>
              <a:rPr lang="nb-NO" sz="2000" dirty="0" smtClean="0"/>
              <a:t>næringsvirksomhet</a:t>
            </a:r>
          </a:p>
          <a:p>
            <a:pPr>
              <a:buFont typeface="Arial" pitchFamily="34" charset="0"/>
              <a:buChar char="•"/>
            </a:pPr>
            <a:endParaRPr lang="nb-NO" sz="2000" dirty="0" smtClean="0"/>
          </a:p>
          <a:p>
            <a:pPr>
              <a:buFont typeface="Arial" pitchFamily="34" charset="0"/>
              <a:buChar char="•"/>
            </a:pPr>
            <a:endParaRPr lang="nb-NO" sz="2000" dirty="0"/>
          </a:p>
          <a:p>
            <a:pPr marL="0" indent="0">
              <a:spcBef>
                <a:spcPct val="0"/>
              </a:spcBef>
              <a:buNone/>
            </a:pPr>
            <a:r>
              <a:rPr lang="nb-NO" sz="2800" dirty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Verdier: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/>
              <a:t>Ryddig, offensiv, </a:t>
            </a:r>
            <a:r>
              <a:rPr lang="nb-NO" sz="2000" dirty="0" smtClean="0"/>
              <a:t>samlende</a:t>
            </a:r>
          </a:p>
          <a:p>
            <a:pPr>
              <a:buFont typeface="Arial" pitchFamily="34" charset="0"/>
              <a:buChar char="•"/>
            </a:pPr>
            <a:endParaRPr lang="nb-NO" sz="2000" dirty="0" smtClean="0"/>
          </a:p>
          <a:p>
            <a:pPr>
              <a:buFont typeface="Arial" pitchFamily="34" charset="0"/>
              <a:buChar char="•"/>
            </a:pPr>
            <a:endParaRPr lang="nb-NO" sz="2000" dirty="0"/>
          </a:p>
          <a:p>
            <a:pPr marL="0" indent="0">
              <a:buNone/>
            </a:pPr>
            <a:r>
              <a:rPr lang="nb-NO" sz="2800" dirty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Løfter: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/>
              <a:t>Samle næringslivet i et lønnsomt felleskap 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/>
              <a:t>Være pådriver i næringspolitikk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/>
              <a:t>Være en attraktiv møteplass </a:t>
            </a:r>
          </a:p>
          <a:p>
            <a:endParaRPr lang="nb-NO" sz="2000" dirty="0"/>
          </a:p>
          <a:p>
            <a:pPr>
              <a:buFont typeface="Arial" pitchFamily="34" charset="0"/>
              <a:buChar char="•"/>
            </a:pPr>
            <a:endParaRPr lang="nb-NO" sz="2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377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49573" y="546488"/>
            <a:ext cx="8381503" cy="641855"/>
          </a:xfrm>
        </p:spPr>
        <p:txBody>
          <a:bodyPr>
            <a:normAutofit/>
          </a:bodyPr>
          <a:lstStyle/>
          <a:p>
            <a:r>
              <a:rPr lang="nb-NO" sz="3200" dirty="0"/>
              <a:t>Råd og nettverksgrupper i NiT</a:t>
            </a: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336490" y="1563201"/>
            <a:ext cx="2126671" cy="5973870"/>
          </a:xfrm>
          <a:prstGeom prst="roundRect">
            <a:avLst>
              <a:gd name="adj" fmla="val 16667"/>
            </a:avLst>
          </a:prstGeom>
          <a:solidFill>
            <a:srgbClr val="8193A5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r>
              <a:rPr lang="nb-NO" sz="1400" b="1" dirty="0">
                <a:latin typeface="Verdana" pitchFamily="34" charset="0"/>
              </a:rPr>
              <a:t>Handel</a:t>
            </a:r>
          </a:p>
          <a:p>
            <a:r>
              <a:rPr lang="nb-NO" sz="1400" dirty="0">
                <a:latin typeface="Verdana" pitchFamily="34" charset="0"/>
              </a:rPr>
              <a:t>Robert Klein</a:t>
            </a:r>
          </a:p>
          <a:p>
            <a:r>
              <a:rPr lang="nb-NO" sz="1400" dirty="0">
                <a:latin typeface="Verdana" pitchFamily="34" charset="0"/>
              </a:rPr>
              <a:t>Kleins AS </a:t>
            </a:r>
            <a:endParaRPr lang="nb-NO" sz="1400" dirty="0" smtClean="0">
              <a:latin typeface="Verdana" pitchFamily="34" charset="0"/>
            </a:endParaRPr>
          </a:p>
          <a:p>
            <a:endParaRPr lang="nb-NO" sz="1400" dirty="0">
              <a:latin typeface="Verdana" pitchFamily="34" charset="0"/>
            </a:endParaRPr>
          </a:p>
          <a:p>
            <a:r>
              <a:rPr lang="nb-NO" sz="1400" b="1" dirty="0" smtClean="0">
                <a:latin typeface="Verdana" pitchFamily="34" charset="0"/>
              </a:rPr>
              <a:t>Helse</a:t>
            </a:r>
            <a:endParaRPr lang="nb-NO" sz="1400" b="1" dirty="0">
              <a:latin typeface="Verdana" pitchFamily="34" charset="0"/>
            </a:endParaRPr>
          </a:p>
          <a:p>
            <a:r>
              <a:rPr lang="nb-NO" sz="1400" dirty="0" smtClean="0">
                <a:latin typeface="Verdana" pitchFamily="34" charset="0"/>
              </a:rPr>
              <a:t>Inger Marie Bakken</a:t>
            </a:r>
            <a:endParaRPr lang="nb-NO" sz="1400" dirty="0">
              <a:latin typeface="Verdana" pitchFamily="34" charset="0"/>
            </a:endParaRPr>
          </a:p>
          <a:p>
            <a:r>
              <a:rPr lang="nb-NO" sz="1400" dirty="0" err="1" smtClean="0">
                <a:latin typeface="Verdana" pitchFamily="34" charset="0"/>
              </a:rPr>
              <a:t>TFoU</a:t>
            </a:r>
            <a:r>
              <a:rPr lang="nb-NO" sz="1400" dirty="0" smtClean="0">
                <a:latin typeface="Verdana" pitchFamily="34" charset="0"/>
              </a:rPr>
              <a:t> AS</a:t>
            </a:r>
          </a:p>
          <a:p>
            <a:endParaRPr lang="nb-NO" sz="1400" dirty="0" smtClean="0">
              <a:latin typeface="Verdana" pitchFamily="34" charset="0"/>
            </a:endParaRPr>
          </a:p>
          <a:p>
            <a:r>
              <a:rPr lang="nb-NO" sz="1400" b="1" dirty="0" smtClean="0">
                <a:latin typeface="Verdana" pitchFamily="34" charset="0"/>
              </a:rPr>
              <a:t>Finans</a:t>
            </a:r>
            <a:endParaRPr lang="nb-NO" sz="1400" b="1" dirty="0">
              <a:latin typeface="Verdana" pitchFamily="34" charset="0"/>
            </a:endParaRPr>
          </a:p>
          <a:p>
            <a:r>
              <a:rPr lang="nb-NO" sz="1400" dirty="0">
                <a:latin typeface="Verdana" pitchFamily="34" charset="0"/>
              </a:rPr>
              <a:t>Bent R. Eidem</a:t>
            </a:r>
          </a:p>
          <a:p>
            <a:r>
              <a:rPr lang="nb-NO" sz="1400" dirty="0" smtClean="0">
                <a:latin typeface="Verdana" pitchFamily="34" charset="0"/>
              </a:rPr>
              <a:t>Danske </a:t>
            </a:r>
            <a:r>
              <a:rPr lang="nb-NO" sz="1400" dirty="0">
                <a:latin typeface="Verdana" pitchFamily="34" charset="0"/>
              </a:rPr>
              <a:t>Bank </a:t>
            </a:r>
            <a:endParaRPr lang="en-GB" sz="1400" dirty="0">
              <a:latin typeface="Verdana" pitchFamily="34" charset="0"/>
            </a:endParaRPr>
          </a:p>
          <a:p>
            <a:endParaRPr lang="nb-NO" sz="1400" dirty="0" smtClean="0">
              <a:latin typeface="Verdana" pitchFamily="34" charset="0"/>
            </a:endParaRPr>
          </a:p>
          <a:p>
            <a:r>
              <a:rPr lang="nb-NO" sz="1400" b="1" dirty="0" smtClean="0">
                <a:latin typeface="Verdana" pitchFamily="34" charset="0"/>
              </a:rPr>
              <a:t>IKT</a:t>
            </a:r>
            <a:endParaRPr lang="nb-NO" sz="1400" b="1" dirty="0">
              <a:latin typeface="Verdana" pitchFamily="34" charset="0"/>
            </a:endParaRPr>
          </a:p>
          <a:p>
            <a:r>
              <a:rPr lang="nb-NO" sz="1400" dirty="0" smtClean="0">
                <a:latin typeface="Verdana" pitchFamily="34" charset="0"/>
              </a:rPr>
              <a:t>Snorre </a:t>
            </a:r>
            <a:r>
              <a:rPr lang="nb-NO" sz="1400" dirty="0">
                <a:latin typeface="Verdana" pitchFamily="34" charset="0"/>
              </a:rPr>
              <a:t>M</a:t>
            </a:r>
            <a:r>
              <a:rPr lang="nb-NO" sz="1400" dirty="0" smtClean="0">
                <a:latin typeface="Verdana" pitchFamily="34" charset="0"/>
              </a:rPr>
              <a:t>eland</a:t>
            </a:r>
            <a:endParaRPr lang="nb-NO" sz="1400" dirty="0">
              <a:latin typeface="Verdana" pitchFamily="34" charset="0"/>
            </a:endParaRPr>
          </a:p>
          <a:p>
            <a:r>
              <a:rPr lang="nb-NO" sz="1400" dirty="0" err="1" smtClean="0">
                <a:latin typeface="Verdana" pitchFamily="34" charset="0"/>
              </a:rPr>
              <a:t>Acando</a:t>
            </a:r>
            <a:r>
              <a:rPr lang="nb-NO" sz="1400" dirty="0" smtClean="0">
                <a:latin typeface="Verdana" pitchFamily="34" charset="0"/>
              </a:rPr>
              <a:t> </a:t>
            </a:r>
            <a:r>
              <a:rPr lang="nb-NO" sz="1400" dirty="0">
                <a:latin typeface="Verdana" pitchFamily="34" charset="0"/>
              </a:rPr>
              <a:t>AS</a:t>
            </a:r>
            <a:endParaRPr lang="en-GB" sz="1400" dirty="0">
              <a:latin typeface="Verdana" pitchFamily="34" charset="0"/>
            </a:endParaRPr>
          </a:p>
          <a:p>
            <a:endParaRPr lang="nb-NO" sz="1400" dirty="0" smtClean="0">
              <a:latin typeface="Verdana" pitchFamily="34" charset="0"/>
            </a:endParaRPr>
          </a:p>
          <a:p>
            <a:r>
              <a:rPr lang="nb-NO" sz="1400" b="1" dirty="0" smtClean="0">
                <a:latin typeface="Verdana" pitchFamily="34" charset="0"/>
              </a:rPr>
              <a:t>Energi</a:t>
            </a:r>
            <a:endParaRPr lang="nb-NO" sz="1400" b="1" dirty="0">
              <a:latin typeface="Verdana" pitchFamily="34" charset="0"/>
            </a:endParaRPr>
          </a:p>
          <a:p>
            <a:r>
              <a:rPr lang="nb-NO" sz="1400" dirty="0">
                <a:latin typeface="Verdana" pitchFamily="34" charset="0"/>
              </a:rPr>
              <a:t>Bernhard Kvaal</a:t>
            </a:r>
          </a:p>
          <a:p>
            <a:r>
              <a:rPr lang="nb-NO" sz="1400" dirty="0" err="1">
                <a:latin typeface="Verdana" pitchFamily="34" charset="0"/>
              </a:rPr>
              <a:t>TrønderEnergi</a:t>
            </a:r>
            <a:r>
              <a:rPr lang="nb-NO" sz="1400" dirty="0">
                <a:latin typeface="Verdana" pitchFamily="34" charset="0"/>
              </a:rPr>
              <a:t> AS</a:t>
            </a:r>
          </a:p>
          <a:p>
            <a:endParaRPr lang="nb-NO" sz="1400" dirty="0" smtClean="0">
              <a:latin typeface="Verdana" pitchFamily="34" charset="0"/>
            </a:endParaRPr>
          </a:p>
          <a:p>
            <a:r>
              <a:rPr lang="nb-NO" sz="1400" b="1" dirty="0" smtClean="0">
                <a:latin typeface="Verdana" pitchFamily="34" charset="0"/>
              </a:rPr>
              <a:t>Havbruk og fiskeri</a:t>
            </a:r>
            <a:endParaRPr lang="nb-NO" sz="1400" b="1" dirty="0">
              <a:latin typeface="Verdana" pitchFamily="34" charset="0"/>
            </a:endParaRPr>
          </a:p>
          <a:p>
            <a:r>
              <a:rPr lang="nb-NO" sz="1400" dirty="0" smtClean="0">
                <a:latin typeface="Verdana" pitchFamily="34" charset="0"/>
              </a:rPr>
              <a:t>Rolf </a:t>
            </a:r>
            <a:r>
              <a:rPr lang="nb-NO" sz="1400" dirty="0" err="1" smtClean="0">
                <a:latin typeface="Verdana" pitchFamily="34" charset="0"/>
              </a:rPr>
              <a:t>Draveng</a:t>
            </a:r>
            <a:endParaRPr lang="nb-NO" sz="1400" dirty="0" smtClean="0">
              <a:latin typeface="Verdana" pitchFamily="34" charset="0"/>
            </a:endParaRPr>
          </a:p>
          <a:p>
            <a:r>
              <a:rPr lang="nb-NO" sz="1400" dirty="0" smtClean="0">
                <a:latin typeface="Verdana" pitchFamily="34" charset="0"/>
              </a:rPr>
              <a:t>Tommen Gram AS</a:t>
            </a:r>
            <a:endParaRPr lang="nb-NO" sz="1400" dirty="0">
              <a:latin typeface="Verdana" pitchFamily="34" charset="0"/>
            </a:endParaRPr>
          </a:p>
          <a:p>
            <a:pPr algn="ctr"/>
            <a:endParaRPr lang="nb-NO" sz="1400" dirty="0" smtClean="0">
              <a:latin typeface="Verdana" pitchFamily="34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452423" y="1582609"/>
            <a:ext cx="2193810" cy="5940872"/>
          </a:xfrm>
          <a:prstGeom prst="roundRect">
            <a:avLst>
              <a:gd name="adj" fmla="val 16667"/>
            </a:avLst>
          </a:prstGeom>
          <a:solidFill>
            <a:srgbClr val="8193A5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r>
              <a:rPr lang="nb-NO" sz="1400" b="1" dirty="0" smtClean="0">
                <a:latin typeface="Verdana" pitchFamily="34" charset="0"/>
              </a:rPr>
              <a:t>Bygg </a:t>
            </a:r>
            <a:r>
              <a:rPr lang="nb-NO" sz="1400" b="1" dirty="0">
                <a:latin typeface="Verdana" pitchFamily="34" charset="0"/>
              </a:rPr>
              <a:t>og </a:t>
            </a:r>
            <a:r>
              <a:rPr lang="nb-NO" sz="1400" b="1" dirty="0" smtClean="0">
                <a:latin typeface="Verdana" pitchFamily="34" charset="0"/>
              </a:rPr>
              <a:t>anlegg</a:t>
            </a:r>
            <a:endParaRPr lang="nb-NO" sz="1400" b="1" dirty="0">
              <a:latin typeface="Verdana" pitchFamily="34" charset="0"/>
            </a:endParaRPr>
          </a:p>
          <a:p>
            <a:r>
              <a:rPr lang="nb-NO" sz="1400" dirty="0">
                <a:latin typeface="Verdana" pitchFamily="34" charset="0"/>
              </a:rPr>
              <a:t>Morten Christensen</a:t>
            </a:r>
          </a:p>
          <a:p>
            <a:r>
              <a:rPr lang="nb-NO" sz="1400" dirty="0" smtClean="0">
                <a:latin typeface="Verdana" pitchFamily="34" charset="0"/>
              </a:rPr>
              <a:t>Orion AS</a:t>
            </a:r>
            <a:endParaRPr lang="en-GB" sz="1400" dirty="0">
              <a:latin typeface="Verdana" pitchFamily="34" charset="0"/>
            </a:endParaRPr>
          </a:p>
          <a:p>
            <a:endParaRPr lang="nb-NO" sz="1400" dirty="0">
              <a:latin typeface="Verdana" pitchFamily="34" charset="0"/>
            </a:endParaRPr>
          </a:p>
          <a:p>
            <a:r>
              <a:rPr lang="nb-NO" sz="1400" b="1" dirty="0" smtClean="0">
                <a:latin typeface="Verdana" pitchFamily="34" charset="0"/>
              </a:rPr>
              <a:t>Reiseliv</a:t>
            </a:r>
            <a:endParaRPr lang="nb-NO" sz="1400" b="1" dirty="0">
              <a:latin typeface="Verdana" pitchFamily="34" charset="0"/>
            </a:endParaRPr>
          </a:p>
          <a:p>
            <a:r>
              <a:rPr lang="nb-NO" sz="1400" dirty="0">
                <a:latin typeface="Verdana" pitchFamily="34" charset="0"/>
              </a:rPr>
              <a:t>Cathrine Stadsvik</a:t>
            </a:r>
          </a:p>
          <a:p>
            <a:r>
              <a:rPr lang="nb-NO" sz="1400" dirty="0">
                <a:latin typeface="Verdana" pitchFamily="34" charset="0"/>
              </a:rPr>
              <a:t>Comfort Hotel Park</a:t>
            </a:r>
            <a:endParaRPr lang="en-GB" sz="1400" dirty="0">
              <a:latin typeface="Verdana" pitchFamily="34" charset="0"/>
            </a:endParaRPr>
          </a:p>
          <a:p>
            <a:endParaRPr lang="nb-NO" sz="1400" dirty="0">
              <a:latin typeface="Verdana" pitchFamily="34" charset="0"/>
            </a:endParaRPr>
          </a:p>
          <a:p>
            <a:r>
              <a:rPr lang="nb-NO" sz="1400" b="1" dirty="0">
                <a:latin typeface="Verdana" pitchFamily="34" charset="0"/>
              </a:rPr>
              <a:t>Eiendom</a:t>
            </a:r>
          </a:p>
          <a:p>
            <a:r>
              <a:rPr lang="nb-NO" sz="1400" dirty="0">
                <a:latin typeface="Verdana" pitchFamily="34" charset="0"/>
              </a:rPr>
              <a:t>Ivar </a:t>
            </a:r>
            <a:r>
              <a:rPr lang="nb-NO" sz="1400" dirty="0" err="1">
                <a:latin typeface="Verdana" pitchFamily="34" charset="0"/>
              </a:rPr>
              <a:t>Koteng</a:t>
            </a:r>
            <a:endParaRPr lang="nb-NO" sz="1400" dirty="0">
              <a:latin typeface="Verdana" pitchFamily="34" charset="0"/>
            </a:endParaRPr>
          </a:p>
          <a:p>
            <a:r>
              <a:rPr lang="nb-NO" sz="1400" dirty="0" smtClean="0">
                <a:latin typeface="Verdana" pitchFamily="34" charset="0"/>
              </a:rPr>
              <a:t>Koteng </a:t>
            </a:r>
            <a:r>
              <a:rPr lang="nb-NO" sz="1400" dirty="0" err="1" smtClean="0">
                <a:latin typeface="Verdana" pitchFamily="34" charset="0"/>
              </a:rPr>
              <a:t>Holding</a:t>
            </a:r>
            <a:endParaRPr lang="en-GB" sz="1400" dirty="0">
              <a:latin typeface="Verdana" pitchFamily="34" charset="0"/>
            </a:endParaRPr>
          </a:p>
          <a:p>
            <a:endParaRPr lang="nb-NO" sz="1400" dirty="0">
              <a:latin typeface="Verdana" pitchFamily="34" charset="0"/>
            </a:endParaRPr>
          </a:p>
          <a:p>
            <a:r>
              <a:rPr lang="nb-NO" sz="1400" b="1" dirty="0" smtClean="0">
                <a:latin typeface="Verdana" pitchFamily="34" charset="0"/>
              </a:rPr>
              <a:t>Kreative og </a:t>
            </a:r>
          </a:p>
          <a:p>
            <a:r>
              <a:rPr lang="nb-NO" sz="1400" b="1" dirty="0">
                <a:latin typeface="Verdana" pitchFamily="34" charset="0"/>
              </a:rPr>
              <a:t>k</a:t>
            </a:r>
            <a:r>
              <a:rPr lang="nb-NO" sz="1400" b="1" dirty="0" smtClean="0">
                <a:latin typeface="Verdana" pitchFamily="34" charset="0"/>
              </a:rPr>
              <a:t>ulturbaserte </a:t>
            </a:r>
          </a:p>
          <a:p>
            <a:r>
              <a:rPr lang="nb-NO" sz="1400" b="1" dirty="0">
                <a:latin typeface="Verdana" pitchFamily="34" charset="0"/>
              </a:rPr>
              <a:t>n</a:t>
            </a:r>
            <a:r>
              <a:rPr lang="nb-NO" sz="1400" b="1" dirty="0" smtClean="0">
                <a:latin typeface="Verdana" pitchFamily="34" charset="0"/>
              </a:rPr>
              <a:t>æringer </a:t>
            </a:r>
            <a:endParaRPr lang="nb-NO" sz="1400" b="1" dirty="0">
              <a:latin typeface="Verdana" pitchFamily="34" charset="0"/>
            </a:endParaRPr>
          </a:p>
          <a:p>
            <a:r>
              <a:rPr lang="nb-NO" sz="1400" dirty="0">
                <a:latin typeface="Verdana" pitchFamily="34" charset="0"/>
              </a:rPr>
              <a:t>Eileen Brandsegg</a:t>
            </a:r>
          </a:p>
          <a:p>
            <a:r>
              <a:rPr lang="nb-NO" sz="1400" dirty="0" smtClean="0">
                <a:latin typeface="Verdana" pitchFamily="34" charset="0"/>
              </a:rPr>
              <a:t>Midtbyen</a:t>
            </a:r>
          </a:p>
          <a:p>
            <a:r>
              <a:rPr lang="nb-NO" sz="1400" dirty="0" smtClean="0">
                <a:latin typeface="Verdana" pitchFamily="34" charset="0"/>
              </a:rPr>
              <a:t>Management </a:t>
            </a:r>
            <a:r>
              <a:rPr lang="nb-NO" sz="1400" dirty="0">
                <a:latin typeface="Verdana" pitchFamily="34" charset="0"/>
              </a:rPr>
              <a:t>AS</a:t>
            </a:r>
          </a:p>
          <a:p>
            <a:endParaRPr lang="nb-NO" sz="1400" dirty="0">
              <a:latin typeface="Verdana" pitchFamily="34" charset="0"/>
            </a:endParaRPr>
          </a:p>
          <a:p>
            <a:r>
              <a:rPr lang="nb-NO" sz="1400" b="1" dirty="0">
                <a:latin typeface="Verdana" pitchFamily="34" charset="0"/>
              </a:rPr>
              <a:t>Olje og gass</a:t>
            </a:r>
          </a:p>
          <a:p>
            <a:r>
              <a:rPr lang="nb-NO" sz="1400" dirty="0" smtClean="0">
                <a:latin typeface="Verdana" pitchFamily="34" charset="0"/>
              </a:rPr>
              <a:t>Jan Erik Lystad </a:t>
            </a:r>
          </a:p>
          <a:p>
            <a:r>
              <a:rPr lang="nb-NO" sz="1400" dirty="0" smtClean="0">
                <a:latin typeface="Verdana" pitchFamily="34" charset="0"/>
              </a:rPr>
              <a:t>Siemens Oil and Gas</a:t>
            </a:r>
            <a:endParaRPr lang="en-GB" sz="1400" dirty="0">
              <a:latin typeface="Verdana" pitchFamily="34" charset="0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7733665" y="1951941"/>
            <a:ext cx="2088233" cy="3412866"/>
          </a:xfrm>
          <a:prstGeom prst="roundRect">
            <a:avLst>
              <a:gd name="adj" fmla="val 16667"/>
            </a:avLst>
          </a:prstGeom>
          <a:solidFill>
            <a:srgbClr val="8193A5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endParaRPr lang="nb-NO" sz="1400" b="1" dirty="0" smtClean="0">
              <a:latin typeface="Verdana" pitchFamily="34" charset="0"/>
            </a:endParaRPr>
          </a:p>
          <a:p>
            <a:r>
              <a:rPr lang="nb-NO" sz="1400" b="1" dirty="0" err="1" smtClean="0">
                <a:latin typeface="Verdana" pitchFamily="34" charset="0"/>
              </a:rPr>
              <a:t>NiT</a:t>
            </a:r>
            <a:r>
              <a:rPr lang="nb-NO" sz="1400" b="1" dirty="0" smtClean="0">
                <a:latin typeface="Verdana" pitchFamily="34" charset="0"/>
              </a:rPr>
              <a:t> </a:t>
            </a:r>
            <a:r>
              <a:rPr lang="nb-NO" sz="1400" b="1" dirty="0">
                <a:latin typeface="Verdana" pitchFamily="34" charset="0"/>
              </a:rPr>
              <a:t>Melhus</a:t>
            </a:r>
          </a:p>
          <a:p>
            <a:r>
              <a:rPr lang="nb-NO" sz="1400" dirty="0">
                <a:latin typeface="Verdana" pitchFamily="34" charset="0"/>
              </a:rPr>
              <a:t>Dag Runar Båtvik</a:t>
            </a:r>
          </a:p>
          <a:p>
            <a:r>
              <a:rPr lang="nb-NO" sz="1400" dirty="0" err="1" smtClean="0">
                <a:latin typeface="Verdana" pitchFamily="34" charset="0"/>
              </a:rPr>
              <a:t>Norgeshus</a:t>
            </a:r>
            <a:endParaRPr lang="nb-NO" sz="1400" dirty="0" smtClean="0">
              <a:latin typeface="Verdana" pitchFamily="34" charset="0"/>
            </a:endParaRPr>
          </a:p>
          <a:p>
            <a:r>
              <a:rPr lang="nb-NO" sz="1400" dirty="0" smtClean="0">
                <a:latin typeface="Verdana" pitchFamily="34" charset="0"/>
              </a:rPr>
              <a:t> </a:t>
            </a:r>
          </a:p>
          <a:p>
            <a:endParaRPr lang="nb-NO" sz="1400" dirty="0">
              <a:latin typeface="Verdana" pitchFamily="34" charset="0"/>
            </a:endParaRPr>
          </a:p>
          <a:p>
            <a:r>
              <a:rPr lang="nb-NO" sz="1400" b="1" dirty="0" err="1" smtClean="0">
                <a:latin typeface="Verdana" pitchFamily="34" charset="0"/>
              </a:rPr>
              <a:t>NiT</a:t>
            </a:r>
            <a:r>
              <a:rPr lang="nb-NO" sz="1400" b="1" dirty="0" smtClean="0">
                <a:latin typeface="Verdana" pitchFamily="34" charset="0"/>
              </a:rPr>
              <a:t> </a:t>
            </a:r>
            <a:r>
              <a:rPr lang="nb-NO" sz="1400" b="1" dirty="0">
                <a:latin typeface="Verdana" pitchFamily="34" charset="0"/>
              </a:rPr>
              <a:t>Malvik</a:t>
            </a:r>
          </a:p>
          <a:p>
            <a:r>
              <a:rPr lang="nb-NO" sz="1400" dirty="0">
                <a:latin typeface="Verdana" pitchFamily="34" charset="0"/>
              </a:rPr>
              <a:t>Olav Løvseth</a:t>
            </a:r>
          </a:p>
          <a:p>
            <a:r>
              <a:rPr lang="nb-NO" sz="1400" dirty="0" smtClean="0">
                <a:latin typeface="Verdana" pitchFamily="34" charset="0"/>
              </a:rPr>
              <a:t>Sveberg Handels-</a:t>
            </a:r>
          </a:p>
          <a:p>
            <a:r>
              <a:rPr lang="nb-NO" sz="1400" dirty="0">
                <a:latin typeface="Verdana" pitchFamily="34" charset="0"/>
              </a:rPr>
              <a:t>o</a:t>
            </a:r>
            <a:r>
              <a:rPr lang="nb-NO" sz="1400" dirty="0" smtClean="0">
                <a:latin typeface="Verdana" pitchFamily="34" charset="0"/>
              </a:rPr>
              <a:t>g Næringspark AS </a:t>
            </a:r>
          </a:p>
          <a:p>
            <a:endParaRPr lang="nb-NO" sz="1400" dirty="0" smtClean="0">
              <a:latin typeface="Verdana" pitchFamily="34" charset="0"/>
            </a:endParaRPr>
          </a:p>
          <a:p>
            <a:endParaRPr lang="nb-NO" sz="1400" dirty="0">
              <a:latin typeface="Verdana" pitchFamily="34" charset="0"/>
            </a:endParaRPr>
          </a:p>
          <a:p>
            <a:r>
              <a:rPr lang="nb-NO" sz="1400" b="1" dirty="0" err="1" smtClean="0">
                <a:latin typeface="Verdana" pitchFamily="34" charset="0"/>
              </a:rPr>
              <a:t>NiT</a:t>
            </a:r>
            <a:r>
              <a:rPr lang="nb-NO" sz="1400" b="1" dirty="0" smtClean="0">
                <a:latin typeface="Verdana" pitchFamily="34" charset="0"/>
              </a:rPr>
              <a:t> Skaun</a:t>
            </a:r>
          </a:p>
          <a:p>
            <a:r>
              <a:rPr lang="nb-NO" sz="1400" dirty="0" smtClean="0">
                <a:latin typeface="Verdana" pitchFamily="34" charset="0"/>
              </a:rPr>
              <a:t>Even Lefstad</a:t>
            </a:r>
          </a:p>
          <a:p>
            <a:r>
              <a:rPr lang="nb-NO" sz="1400" dirty="0" smtClean="0">
                <a:latin typeface="Verdana" pitchFamily="34" charset="0"/>
              </a:rPr>
              <a:t>Da-Tel AS</a:t>
            </a:r>
            <a:endParaRPr lang="en-GB" sz="1400" dirty="0">
              <a:latin typeface="Verdana" pitchFamily="34" charset="0"/>
            </a:endParaRPr>
          </a:p>
          <a:p>
            <a:pPr algn="ctr"/>
            <a:endParaRPr lang="en-GB" sz="1400" dirty="0">
              <a:latin typeface="Verdana" pitchFamily="34" charset="0"/>
            </a:endParaRP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5052330" y="1951941"/>
            <a:ext cx="2113020" cy="5609322"/>
          </a:xfrm>
          <a:prstGeom prst="roundRect">
            <a:avLst>
              <a:gd name="adj" fmla="val 16667"/>
            </a:avLst>
          </a:prstGeom>
          <a:solidFill>
            <a:srgbClr val="8193A5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306" tIns="52153" rIns="104306" bIns="52153" anchor="ctr"/>
          <a:lstStyle/>
          <a:p>
            <a:pPr algn="ctr"/>
            <a:endParaRPr lang="nb-NO" sz="1400" b="1" dirty="0" smtClean="0">
              <a:latin typeface="Verdana" pitchFamily="34" charset="0"/>
            </a:endParaRPr>
          </a:p>
          <a:p>
            <a:pPr algn="ctr"/>
            <a:r>
              <a:rPr lang="nb-NO" sz="1400" b="1" dirty="0" smtClean="0">
                <a:latin typeface="Verdana" pitchFamily="34" charset="0"/>
              </a:rPr>
              <a:t>Internasjonalt </a:t>
            </a:r>
            <a:r>
              <a:rPr lang="nb-NO" sz="1400" b="1" dirty="0">
                <a:latin typeface="Verdana" pitchFamily="34" charset="0"/>
              </a:rPr>
              <a:t>Råd</a:t>
            </a:r>
          </a:p>
          <a:p>
            <a:r>
              <a:rPr lang="nb-NO" sz="1400" dirty="0">
                <a:latin typeface="Verdana" pitchFamily="34" charset="0"/>
              </a:rPr>
              <a:t>Odd Hjelmeland</a:t>
            </a:r>
          </a:p>
          <a:p>
            <a:r>
              <a:rPr lang="nb-NO" sz="1400" dirty="0" smtClean="0">
                <a:latin typeface="Verdana" pitchFamily="34" charset="0"/>
              </a:rPr>
              <a:t>DTK Labs</a:t>
            </a:r>
            <a:endParaRPr lang="en-GB" sz="1400" dirty="0">
              <a:latin typeface="Verdana" pitchFamily="34" charset="0"/>
            </a:endParaRPr>
          </a:p>
          <a:p>
            <a:pPr algn="ctr"/>
            <a:endParaRPr lang="en-GB" sz="1400" dirty="0">
              <a:latin typeface="Verdana" pitchFamily="34" charset="0"/>
            </a:endParaRPr>
          </a:p>
          <a:p>
            <a:r>
              <a:rPr lang="nb-NO" sz="1400" b="1" dirty="0" smtClean="0">
                <a:latin typeface="Verdana" pitchFamily="34" charset="0"/>
              </a:rPr>
              <a:t>Fagråd Ledelse og </a:t>
            </a:r>
          </a:p>
          <a:p>
            <a:r>
              <a:rPr lang="nb-NO" sz="1400" b="1" dirty="0" smtClean="0">
                <a:latin typeface="Verdana" pitchFamily="34" charset="0"/>
              </a:rPr>
              <a:t>Kompetanse</a:t>
            </a:r>
            <a:endParaRPr lang="nb-NO" sz="1400" b="1" dirty="0">
              <a:latin typeface="Verdana" pitchFamily="34" charset="0"/>
            </a:endParaRPr>
          </a:p>
          <a:p>
            <a:r>
              <a:rPr lang="nb-NO" sz="1400" dirty="0">
                <a:latin typeface="Verdana" pitchFamily="34" charset="0"/>
              </a:rPr>
              <a:t>Ketil </a:t>
            </a:r>
            <a:r>
              <a:rPr lang="nb-NO" sz="1400" dirty="0" smtClean="0">
                <a:latin typeface="Verdana" pitchFamily="34" charset="0"/>
              </a:rPr>
              <a:t>Olsen, </a:t>
            </a:r>
            <a:r>
              <a:rPr lang="nb-NO" sz="1400" dirty="0" err="1" smtClean="0">
                <a:latin typeface="Verdana" pitchFamily="34" charset="0"/>
              </a:rPr>
              <a:t>Volo</a:t>
            </a:r>
            <a:r>
              <a:rPr lang="nb-NO" sz="1400" dirty="0" smtClean="0">
                <a:latin typeface="Verdana" pitchFamily="34" charset="0"/>
              </a:rPr>
              <a:t> AS</a:t>
            </a:r>
          </a:p>
          <a:p>
            <a:endParaRPr lang="nb-NO" sz="1400" dirty="0">
              <a:latin typeface="Verdana" pitchFamily="34" charset="0"/>
            </a:endParaRPr>
          </a:p>
          <a:p>
            <a:r>
              <a:rPr lang="nb-NO" sz="1400" b="1" dirty="0" smtClean="0">
                <a:latin typeface="Verdana" pitchFamily="34" charset="0"/>
              </a:rPr>
              <a:t>Samferdsel og </a:t>
            </a:r>
          </a:p>
          <a:p>
            <a:r>
              <a:rPr lang="nb-NO" sz="1400" b="1" dirty="0" smtClean="0">
                <a:latin typeface="Verdana" pitchFamily="34" charset="0"/>
              </a:rPr>
              <a:t>infrastruktur</a:t>
            </a:r>
            <a:endParaRPr lang="nb-NO" sz="1400" b="1" dirty="0">
              <a:latin typeface="Verdana" pitchFamily="34" charset="0"/>
            </a:endParaRPr>
          </a:p>
          <a:p>
            <a:r>
              <a:rPr lang="nb-NO" sz="1400" dirty="0">
                <a:latin typeface="Verdana" pitchFamily="34" charset="0"/>
              </a:rPr>
              <a:t>Svenn Erik Nøklebye</a:t>
            </a:r>
          </a:p>
          <a:p>
            <a:r>
              <a:rPr lang="nb-NO" sz="1400" dirty="0">
                <a:latin typeface="Verdana" pitchFamily="34" charset="0"/>
              </a:rPr>
              <a:t>Reinertsen </a:t>
            </a:r>
            <a:r>
              <a:rPr lang="nb-NO" sz="1400" dirty="0" smtClean="0">
                <a:latin typeface="Verdana" pitchFamily="34" charset="0"/>
              </a:rPr>
              <a:t>AS</a:t>
            </a:r>
          </a:p>
          <a:p>
            <a:r>
              <a:rPr lang="nb-NO" sz="1400" dirty="0" smtClean="0">
                <a:latin typeface="Verdana" pitchFamily="34" charset="0"/>
              </a:rPr>
              <a:t>(under </a:t>
            </a:r>
            <a:r>
              <a:rPr lang="nb-NO" sz="1400" dirty="0" err="1" smtClean="0">
                <a:latin typeface="Verdana" pitchFamily="34" charset="0"/>
              </a:rPr>
              <a:t>reorg</a:t>
            </a:r>
            <a:r>
              <a:rPr lang="nb-NO" sz="1400" dirty="0" smtClean="0">
                <a:latin typeface="Verdana" pitchFamily="34" charset="0"/>
              </a:rPr>
              <a:t>.)</a:t>
            </a:r>
            <a:endParaRPr lang="en-GB" sz="1400" dirty="0">
              <a:latin typeface="Verdana" pitchFamily="34" charset="0"/>
            </a:endParaRPr>
          </a:p>
          <a:p>
            <a:endParaRPr lang="nb-NO" sz="1400" dirty="0">
              <a:latin typeface="Verdana" pitchFamily="34" charset="0"/>
            </a:endParaRPr>
          </a:p>
          <a:p>
            <a:r>
              <a:rPr lang="nb-NO" sz="1400" dirty="0" smtClean="0">
                <a:latin typeface="Verdana" pitchFamily="34" charset="0"/>
              </a:rPr>
              <a:t>-----------------------</a:t>
            </a:r>
            <a:endParaRPr lang="nb-NO" sz="1400" dirty="0">
              <a:latin typeface="Verdana" pitchFamily="34" charset="0"/>
            </a:endParaRPr>
          </a:p>
          <a:p>
            <a:endParaRPr lang="nb-NO" sz="1400" b="1" dirty="0" smtClean="0">
              <a:latin typeface="Verdana" pitchFamily="34" charset="0"/>
            </a:endParaRPr>
          </a:p>
          <a:p>
            <a:r>
              <a:rPr lang="nb-NO" sz="1400" b="1" dirty="0" smtClean="0">
                <a:latin typeface="Verdana" pitchFamily="34" charset="0"/>
              </a:rPr>
              <a:t>Fagråd </a:t>
            </a:r>
            <a:r>
              <a:rPr lang="nb-NO" sz="1400" b="1" dirty="0" err="1" smtClean="0">
                <a:latin typeface="Verdana" pitchFamily="34" charset="0"/>
              </a:rPr>
              <a:t>GROnett</a:t>
            </a:r>
            <a:r>
              <a:rPr lang="nb-NO" sz="1400" b="1" dirty="0" smtClean="0">
                <a:latin typeface="Verdana" pitchFamily="34" charset="0"/>
              </a:rPr>
              <a:t>    </a:t>
            </a:r>
          </a:p>
          <a:p>
            <a:r>
              <a:rPr lang="nb-NO" sz="1400" b="1" dirty="0" smtClean="0">
                <a:latin typeface="Verdana" pitchFamily="34" charset="0"/>
              </a:rPr>
              <a:t>(eget </a:t>
            </a:r>
            <a:r>
              <a:rPr lang="nb-NO" sz="1400" b="1" dirty="0">
                <a:latin typeface="Verdana" pitchFamily="34" charset="0"/>
              </a:rPr>
              <a:t>m</a:t>
            </a:r>
            <a:r>
              <a:rPr lang="nb-NO" sz="1400" b="1" dirty="0" smtClean="0">
                <a:latin typeface="Verdana" pitchFamily="34" charset="0"/>
              </a:rPr>
              <a:t>edlems-</a:t>
            </a:r>
          </a:p>
          <a:p>
            <a:r>
              <a:rPr lang="nb-NO" sz="1400" b="1" dirty="0" smtClean="0">
                <a:latin typeface="Verdana" pitchFamily="34" charset="0"/>
              </a:rPr>
              <a:t>nettverk)</a:t>
            </a:r>
            <a:endParaRPr lang="nb-NO" sz="1400" b="1" dirty="0">
              <a:latin typeface="Verdana" pitchFamily="34" charset="0"/>
            </a:endParaRPr>
          </a:p>
          <a:p>
            <a:r>
              <a:rPr lang="nb-NO" sz="1400" dirty="0">
                <a:latin typeface="Verdana" pitchFamily="34" charset="0"/>
              </a:rPr>
              <a:t>Berit </a:t>
            </a:r>
            <a:r>
              <a:rPr lang="nb-NO" sz="1400" dirty="0" smtClean="0">
                <a:latin typeface="Verdana" pitchFamily="34" charset="0"/>
              </a:rPr>
              <a:t>Rian, </a:t>
            </a:r>
            <a:r>
              <a:rPr lang="nb-NO" sz="1400" dirty="0" err="1" smtClean="0">
                <a:latin typeface="Verdana" pitchFamily="34" charset="0"/>
              </a:rPr>
              <a:t>NiT</a:t>
            </a:r>
            <a:endParaRPr lang="en-GB" sz="1400" dirty="0">
              <a:latin typeface="Verdana" pitchFamily="34" charset="0"/>
            </a:endParaRPr>
          </a:p>
          <a:p>
            <a:endParaRPr lang="en-GB" sz="1400" dirty="0">
              <a:latin typeface="Verdana" pitchFamily="34" charset="0"/>
            </a:endParaRPr>
          </a:p>
          <a:p>
            <a:r>
              <a:rPr lang="en-GB" sz="1400" b="1" dirty="0" err="1">
                <a:latin typeface="Verdana" pitchFamily="34" charset="0"/>
              </a:rPr>
              <a:t>Nettverk</a:t>
            </a:r>
            <a:r>
              <a:rPr lang="en-GB" sz="1400" b="1" dirty="0">
                <a:latin typeface="Verdana" pitchFamily="34" charset="0"/>
              </a:rPr>
              <a:t> </a:t>
            </a:r>
            <a:r>
              <a:rPr lang="en-GB" sz="1400" b="1" dirty="0" err="1" smtClean="0">
                <a:latin typeface="Verdana" pitchFamily="34" charset="0"/>
              </a:rPr>
              <a:t>Økonomi</a:t>
            </a:r>
            <a:endParaRPr lang="en-GB" sz="1400" b="1" dirty="0" smtClean="0">
              <a:latin typeface="Verdana" pitchFamily="34" charset="0"/>
            </a:endParaRPr>
          </a:p>
          <a:p>
            <a:r>
              <a:rPr lang="en-GB" sz="1400" b="1" dirty="0" smtClean="0">
                <a:latin typeface="Verdana" pitchFamily="34" charset="0"/>
              </a:rPr>
              <a:t>(</a:t>
            </a:r>
            <a:r>
              <a:rPr lang="en-GB" sz="1400" b="1" dirty="0" err="1" smtClean="0">
                <a:latin typeface="Verdana" pitchFamily="34" charset="0"/>
              </a:rPr>
              <a:t>lukket</a:t>
            </a:r>
            <a:r>
              <a:rPr lang="en-GB" sz="1400" b="1" dirty="0" smtClean="0">
                <a:latin typeface="Verdana" pitchFamily="34" charset="0"/>
              </a:rPr>
              <a:t> </a:t>
            </a:r>
            <a:r>
              <a:rPr lang="en-GB" sz="1400" b="1" dirty="0" err="1" smtClean="0">
                <a:latin typeface="Verdana" pitchFamily="34" charset="0"/>
              </a:rPr>
              <a:t>nettverk</a:t>
            </a:r>
            <a:r>
              <a:rPr lang="en-GB" sz="1400" b="1" dirty="0" smtClean="0">
                <a:latin typeface="Verdana" pitchFamily="34" charset="0"/>
              </a:rPr>
              <a:t>)</a:t>
            </a:r>
            <a:endParaRPr lang="en-GB" sz="1400" b="1" dirty="0">
              <a:latin typeface="Verdana" pitchFamily="34" charset="0"/>
            </a:endParaRPr>
          </a:p>
          <a:p>
            <a:r>
              <a:rPr lang="en-GB" sz="1400" dirty="0">
                <a:latin typeface="Verdana" pitchFamily="34" charset="0"/>
              </a:rPr>
              <a:t>Anne Dordi Alseth</a:t>
            </a:r>
          </a:p>
          <a:p>
            <a:r>
              <a:rPr lang="en-GB" sz="1400" dirty="0" err="1" smtClean="0">
                <a:latin typeface="Verdana" pitchFamily="34" charset="0"/>
              </a:rPr>
              <a:t>Experis</a:t>
            </a:r>
            <a:endParaRPr lang="en-GB" sz="1400" dirty="0">
              <a:latin typeface="Verdana" pitchFamily="34" charset="0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954213" y="1204893"/>
            <a:ext cx="30178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Bransje-fagråd</a:t>
            </a:r>
            <a:endParaRPr lang="en-US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4914652" y="1213277"/>
            <a:ext cx="25256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Tverrfaglige råd og</a:t>
            </a:r>
          </a:p>
          <a:p>
            <a:r>
              <a:rPr lang="nb-NO" dirty="0" smtClean="0"/>
              <a:t>nettverksgrupper</a:t>
            </a:r>
            <a:endParaRPr lang="en-US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7722962" y="1260211"/>
            <a:ext cx="22322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Geografiske råd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97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9573" y="546488"/>
            <a:ext cx="8525519" cy="641855"/>
          </a:xfrm>
        </p:spPr>
        <p:txBody>
          <a:bodyPr>
            <a:noAutofit/>
          </a:bodyPr>
          <a:lstStyle/>
          <a:p>
            <a:r>
              <a:rPr lang="nb-NO" sz="3200" dirty="0" smtClean="0"/>
              <a:t>Strategiske fokusområder videre fremover </a:t>
            </a:r>
            <a:endParaRPr lang="nb-NO" sz="3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49200" y="1404367"/>
            <a:ext cx="8380800" cy="518457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44475" indent="-2444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51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571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8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34950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 smtClean="0"/>
              <a:t>Kommersialisering av teknologi</a:t>
            </a:r>
          </a:p>
          <a:p>
            <a:pPr lvl="1"/>
            <a:r>
              <a:rPr lang="nb-NO" dirty="0" smtClean="0"/>
              <a:t>Bli bedre på kommersialisering (kompetanseheving, erfaringsutveksling)</a:t>
            </a:r>
          </a:p>
          <a:p>
            <a:pPr lvl="1"/>
            <a:r>
              <a:rPr lang="nb-NO" dirty="0" smtClean="0"/>
              <a:t>Nok kapital i alle faser </a:t>
            </a:r>
          </a:p>
          <a:p>
            <a:pPr lvl="1"/>
            <a:r>
              <a:rPr lang="nb-NO" dirty="0" smtClean="0"/>
              <a:t>Økt grad av innovasjon og entreprenørskap i nye og eksisterende bedrifter</a:t>
            </a:r>
          </a:p>
          <a:p>
            <a:pPr lvl="1"/>
            <a:r>
              <a:rPr lang="nb-NO" dirty="0"/>
              <a:t>T</a:t>
            </a:r>
            <a:r>
              <a:rPr lang="nb-NO" dirty="0" smtClean="0"/>
              <a:t>ettere kobling mellom FoU/utdanning og næringsliv</a:t>
            </a:r>
          </a:p>
          <a:p>
            <a:pPr lvl="1"/>
            <a:r>
              <a:rPr lang="nb-NO" dirty="0" smtClean="0"/>
              <a:t>Innretning på virkemiddelapparatet</a:t>
            </a:r>
          </a:p>
          <a:p>
            <a:endParaRPr lang="nb-NO" dirty="0"/>
          </a:p>
          <a:p>
            <a:r>
              <a:rPr lang="nb-NO" dirty="0" smtClean="0"/>
              <a:t>Tilgang på relevant kompetanse</a:t>
            </a:r>
          </a:p>
          <a:p>
            <a:pPr lvl="1"/>
            <a:r>
              <a:rPr lang="nb-NO" dirty="0" smtClean="0"/>
              <a:t>Relevans i utdanningen</a:t>
            </a:r>
          </a:p>
          <a:p>
            <a:pPr lvl="1"/>
            <a:r>
              <a:rPr lang="nb-NO" dirty="0" smtClean="0"/>
              <a:t>Få flere studenter til å bli i regionen etter endte studier</a:t>
            </a:r>
          </a:p>
          <a:p>
            <a:pPr lvl="1"/>
            <a:r>
              <a:rPr lang="nb-NO" dirty="0" smtClean="0"/>
              <a:t>Bedre ivaretagelse av utenlandske kompetansearbeidsinnvandrere</a:t>
            </a:r>
          </a:p>
          <a:p>
            <a:pPr lvl="1"/>
            <a:endParaRPr lang="nb-NO" dirty="0"/>
          </a:p>
          <a:p>
            <a:r>
              <a:rPr lang="nb-NO" dirty="0" smtClean="0"/>
              <a:t>Styrke Trondheim som teknologihovedstad</a:t>
            </a:r>
          </a:p>
          <a:p>
            <a:pPr lvl="1"/>
            <a:r>
              <a:rPr lang="nb-NO" dirty="0" smtClean="0"/>
              <a:t>«Bli teknologiens svar på Davos»</a:t>
            </a:r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349200" y="1817365"/>
            <a:ext cx="8380800" cy="45719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44475" indent="-2444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51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571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8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34950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b-NO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4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9573" y="546488"/>
            <a:ext cx="8525519" cy="641855"/>
          </a:xfrm>
        </p:spPr>
        <p:txBody>
          <a:bodyPr>
            <a:noAutofit/>
          </a:bodyPr>
          <a:lstStyle/>
          <a:p>
            <a:r>
              <a:rPr lang="nb-NO" sz="3200" dirty="0"/>
              <a:t>P</a:t>
            </a:r>
            <a:r>
              <a:rPr lang="nb-NO" sz="3200" dirty="0" smtClean="0"/>
              <a:t>rioriterte </a:t>
            </a:r>
            <a:r>
              <a:rPr lang="nb-NO" sz="3200" dirty="0"/>
              <a:t>næringspolitiske saker </a:t>
            </a:r>
            <a:r>
              <a:rPr lang="nb-NO" sz="3200" dirty="0" smtClean="0"/>
              <a:t>2014</a:t>
            </a:r>
            <a:endParaRPr lang="nb-NO" sz="3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49200" y="2399729"/>
            <a:ext cx="8380800" cy="4189214"/>
          </a:xfrm>
          <a:prstGeom prst="rect">
            <a:avLst/>
          </a:prstGeom>
        </p:spPr>
        <p:txBody>
          <a:bodyPr>
            <a:normAutofit/>
          </a:bodyPr>
          <a:lstStyle>
            <a:lvl1pPr marL="244475" indent="-2444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51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571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8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34950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 smtClean="0"/>
              <a:t>Økonomisk vital og miljømessig god sentrumsutvikling </a:t>
            </a:r>
          </a:p>
          <a:p>
            <a:r>
              <a:rPr lang="nb-NO" dirty="0" smtClean="0"/>
              <a:t>Nok tilgjengelig næringsareal</a:t>
            </a:r>
          </a:p>
          <a:p>
            <a:r>
              <a:rPr lang="nb-NO" dirty="0" smtClean="0"/>
              <a:t>Mer næringsfremmende politikere</a:t>
            </a:r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349200" y="1817365"/>
            <a:ext cx="8380800" cy="523106"/>
          </a:xfrm>
          <a:prstGeom prst="rect">
            <a:avLst/>
          </a:prstGeom>
        </p:spPr>
        <p:txBody>
          <a:bodyPr>
            <a:normAutofit/>
          </a:bodyPr>
          <a:lstStyle>
            <a:lvl1pPr marL="244475" indent="-2444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51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571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8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34950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800" dirty="0" smtClean="0">
                <a:solidFill>
                  <a:schemeClr val="bg2"/>
                </a:solidFill>
              </a:rPr>
              <a:t>Regionale/lokale saker:</a:t>
            </a:r>
            <a:endParaRPr lang="nb-NO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48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P</a:t>
            </a:r>
            <a:r>
              <a:rPr lang="nb-NO" sz="3200" dirty="0" smtClean="0"/>
              <a:t>rioriterte </a:t>
            </a:r>
            <a:r>
              <a:rPr lang="nb-NO" sz="3200" dirty="0"/>
              <a:t>næringspolitiske saker </a:t>
            </a:r>
            <a:r>
              <a:rPr lang="nb-NO" sz="3200" dirty="0" smtClean="0"/>
              <a:t>2014</a:t>
            </a:r>
            <a:endParaRPr lang="nb-NO" sz="3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49200" y="2399729"/>
            <a:ext cx="8380800" cy="4189214"/>
          </a:xfrm>
          <a:prstGeom prst="rect">
            <a:avLst/>
          </a:prstGeom>
        </p:spPr>
        <p:txBody>
          <a:bodyPr>
            <a:normAutofit/>
          </a:bodyPr>
          <a:lstStyle>
            <a:lvl1pPr marL="244475" indent="-2444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51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571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8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34950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nb-NO" dirty="0" smtClean="0"/>
              <a:t>Regional forvaltning av deler av statens finansielle formue i unoterte aksjer</a:t>
            </a:r>
            <a:endParaRPr lang="en-US" dirty="0" smtClean="0"/>
          </a:p>
          <a:p>
            <a:r>
              <a:rPr lang="nb-NO" dirty="0" smtClean="0"/>
              <a:t>Gode rammevilkår for FoU/utdanningsinstitusjonene </a:t>
            </a:r>
          </a:p>
          <a:p>
            <a:pPr lvl="1"/>
            <a:r>
              <a:rPr lang="nb-NO" dirty="0" smtClean="0"/>
              <a:t>Samlet, bynær campus for NTNU</a:t>
            </a:r>
          </a:p>
          <a:p>
            <a:pPr lvl="1"/>
            <a:r>
              <a:rPr lang="nb-NO" dirty="0"/>
              <a:t>Realisering av Ocean Space Center</a:t>
            </a:r>
          </a:p>
          <a:p>
            <a:pPr lvl="1"/>
            <a:r>
              <a:rPr lang="nb-NO" dirty="0" smtClean="0"/>
              <a:t>Nytt helse-/sosialfagsbygg for </a:t>
            </a:r>
            <a:r>
              <a:rPr lang="nb-NO" dirty="0" err="1" smtClean="0"/>
              <a:t>HiST</a:t>
            </a:r>
            <a:r>
              <a:rPr lang="nb-NO" dirty="0" smtClean="0"/>
              <a:t> på Øya</a:t>
            </a:r>
          </a:p>
          <a:p>
            <a:pPr lvl="1"/>
            <a:r>
              <a:rPr lang="nb-NO" dirty="0" smtClean="0"/>
              <a:t>Flere studentboliger  </a:t>
            </a:r>
          </a:p>
          <a:p>
            <a:r>
              <a:rPr lang="nb-NO" dirty="0" smtClean="0"/>
              <a:t>Gode samferdselsløsninger for regionen; herunder rask avklaring </a:t>
            </a:r>
            <a:r>
              <a:rPr lang="nb-NO" dirty="0" err="1" smtClean="0"/>
              <a:t>ifht</a:t>
            </a:r>
            <a:r>
              <a:rPr lang="nb-NO" dirty="0" smtClean="0"/>
              <a:t> nytt </a:t>
            </a:r>
            <a:r>
              <a:rPr lang="nb-NO" dirty="0" err="1" smtClean="0"/>
              <a:t>logistikknutepunkt</a:t>
            </a:r>
            <a:endParaRPr lang="nb-NO" dirty="0" smtClean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349200" y="1817365"/>
            <a:ext cx="8380800" cy="523106"/>
          </a:xfrm>
          <a:prstGeom prst="rect">
            <a:avLst/>
          </a:prstGeom>
        </p:spPr>
        <p:txBody>
          <a:bodyPr>
            <a:normAutofit/>
          </a:bodyPr>
          <a:lstStyle>
            <a:lvl1pPr marL="244475" indent="-2444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51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571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8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34950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800" dirty="0" smtClean="0">
                <a:solidFill>
                  <a:schemeClr val="bg2"/>
                </a:solidFill>
              </a:rPr>
              <a:t>Nasjonale saker:</a:t>
            </a:r>
            <a:endParaRPr lang="nb-NO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4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9573" y="546488"/>
            <a:ext cx="8885559" cy="641855"/>
          </a:xfrm>
        </p:spPr>
        <p:txBody>
          <a:bodyPr>
            <a:noAutofit/>
          </a:bodyPr>
          <a:lstStyle/>
          <a:p>
            <a:r>
              <a:rPr lang="nb-NO" sz="2600" dirty="0"/>
              <a:t>Andre viktige næringspolitiske saker p.t. (eksempler)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78148" y="1548383"/>
            <a:ext cx="8380800" cy="4549254"/>
          </a:xfrm>
          <a:prstGeom prst="rect">
            <a:avLst/>
          </a:prstGeom>
        </p:spPr>
        <p:txBody>
          <a:bodyPr>
            <a:normAutofit/>
          </a:bodyPr>
          <a:lstStyle>
            <a:lvl1pPr marL="244475" indent="-2444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51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57175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838" indent="-236538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7725" indent="-234950" algn="l" defTabSz="1043056" rtl="0" eaLnBrk="1" latinLnBrk="0" hangingPunct="1">
              <a:spcBef>
                <a:spcPct val="20000"/>
              </a:spcBef>
              <a:buClr>
                <a:srgbClr val="439D75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nb-NO" sz="2200" dirty="0" smtClean="0">
                <a:ea typeface="Verdana" pitchFamily="34" charset="0"/>
                <a:cs typeface="Verdana" pitchFamily="34" charset="0"/>
              </a:rPr>
              <a:t>Aktiv deltagelse i </a:t>
            </a:r>
            <a:r>
              <a:rPr lang="nb-NO" sz="2200" dirty="0" err="1" smtClean="0">
                <a:ea typeface="Verdana" pitchFamily="34" charset="0"/>
                <a:cs typeface="Verdana" pitchFamily="34" charset="0"/>
              </a:rPr>
              <a:t>Vegforum</a:t>
            </a:r>
            <a:r>
              <a:rPr lang="nb-NO" sz="2200" dirty="0" smtClean="0">
                <a:ea typeface="Verdana" pitchFamily="34" charset="0"/>
                <a:cs typeface="Verdana" pitchFamily="34" charset="0"/>
              </a:rPr>
              <a:t> Trøndelag, Luftfartsforum TRD og Jernbaneforum Midt-Norge – utbygging av vei, bane og luftfart</a:t>
            </a:r>
          </a:p>
          <a:p>
            <a:pPr>
              <a:buFont typeface="Arial" pitchFamily="34" charset="0"/>
              <a:buChar char="•"/>
            </a:pPr>
            <a:r>
              <a:rPr lang="nb-NO" sz="2200" dirty="0" smtClean="0">
                <a:ea typeface="Verdana" pitchFamily="34" charset="0"/>
                <a:cs typeface="Verdana" pitchFamily="34" charset="0"/>
              </a:rPr>
              <a:t>Kraftsituasjonen i regionen (nye overføringslinjer, utbygging av ny produksjonskapasitet, bedre rammevilkår for utbygging av vindkraft)</a:t>
            </a:r>
          </a:p>
          <a:p>
            <a:pPr>
              <a:buFont typeface="Arial" pitchFamily="34" charset="0"/>
              <a:buChar char="•"/>
            </a:pPr>
            <a:r>
              <a:rPr lang="nb-NO" sz="2200" dirty="0" smtClean="0">
                <a:ea typeface="Verdana" pitchFamily="34" charset="0"/>
                <a:cs typeface="Verdana" pitchFamily="34" charset="0"/>
              </a:rPr>
              <a:t>Reduksjon av skatter og avgifter for næringslivet</a:t>
            </a:r>
          </a:p>
          <a:p>
            <a:pPr>
              <a:buFont typeface="Arial" pitchFamily="34" charset="0"/>
              <a:buChar char="•"/>
            </a:pPr>
            <a:r>
              <a:rPr lang="nb-NO" sz="2200" dirty="0" smtClean="0">
                <a:ea typeface="Verdana" pitchFamily="34" charset="0"/>
                <a:cs typeface="Verdana" pitchFamily="34" charset="0"/>
              </a:rPr>
              <a:t>Revidering av parkeringspolitikk</a:t>
            </a:r>
          </a:p>
          <a:p>
            <a:pPr>
              <a:buFont typeface="Arial" pitchFamily="34" charset="0"/>
              <a:buChar char="•"/>
            </a:pPr>
            <a:r>
              <a:rPr lang="nb-NO" sz="2200" dirty="0" smtClean="0">
                <a:ea typeface="Verdana" pitchFamily="34" charset="0"/>
                <a:cs typeface="Verdana" pitchFamily="34" charset="0"/>
              </a:rPr>
              <a:t>Revidering av arealplaner og sentrumsplaner </a:t>
            </a:r>
          </a:p>
          <a:p>
            <a:pPr>
              <a:buFont typeface="Arial" pitchFamily="34" charset="0"/>
              <a:buChar char="•"/>
            </a:pPr>
            <a:r>
              <a:rPr lang="nb-NO" sz="2200" dirty="0" smtClean="0">
                <a:ea typeface="Verdana" pitchFamily="34" charset="0"/>
                <a:cs typeface="Verdana" pitchFamily="34" charset="0"/>
              </a:rPr>
              <a:t>Mer effektiv behandling av bygge-/reguleringssaker</a:t>
            </a:r>
          </a:p>
          <a:p>
            <a:pPr>
              <a:buFont typeface="Arial" pitchFamily="34" charset="0"/>
              <a:buChar char="•"/>
            </a:pPr>
            <a:r>
              <a:rPr lang="nb-NO" sz="2200" dirty="0" smtClean="0">
                <a:ea typeface="Verdana" pitchFamily="34" charset="0"/>
                <a:cs typeface="Verdana" pitchFamily="34" charset="0"/>
              </a:rPr>
              <a:t>Aktiv deltagelse i gjennomføringen av Strategisk næringsplan for Trondheimsregionen</a:t>
            </a:r>
          </a:p>
          <a:p>
            <a:pPr>
              <a:buFont typeface="Arial" pitchFamily="34" charset="0"/>
              <a:buChar char="•"/>
            </a:pPr>
            <a:endParaRPr lang="nb-NO" sz="800" dirty="0" smtClean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nb-NO" sz="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604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20000" y="468000"/>
            <a:ext cx="9163204" cy="581698"/>
          </a:xfrm>
        </p:spPr>
        <p:txBody>
          <a:bodyPr/>
          <a:lstStyle/>
          <a:p>
            <a:r>
              <a:rPr lang="nb-NO" sz="1800" dirty="0" smtClean="0"/>
              <a:t> Vi </a:t>
            </a:r>
            <a:r>
              <a:rPr lang="nb-NO" sz="1800" dirty="0"/>
              <a:t>skal bidra til at midtnorsk næringsliv blir landets sterkeste 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NIT">
      <a:dk1>
        <a:sysClr val="windowText" lastClr="000000"/>
      </a:dk1>
      <a:lt1>
        <a:sysClr val="window" lastClr="FFFFFF"/>
      </a:lt1>
      <a:dk2>
        <a:srgbClr val="00598B"/>
      </a:dk2>
      <a:lt2>
        <a:srgbClr val="439D75"/>
      </a:lt2>
      <a:accent1>
        <a:srgbClr val="266DA1"/>
      </a:accent1>
      <a:accent2>
        <a:srgbClr val="6287B4"/>
      </a:accent2>
      <a:accent3>
        <a:srgbClr val="98ADCD"/>
      </a:accent3>
      <a:accent4>
        <a:srgbClr val="45AF90"/>
      </a:accent4>
      <a:accent5>
        <a:srgbClr val="80C3AA"/>
      </a:accent5>
      <a:accent6>
        <a:srgbClr val="B2D8C6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T_PPT_NO_MAL 2014" id="{A17A0B63-21D0-4EEF-A4BB-FCED3D4274F1}" vid="{1135E831-7306-4D4E-8E74-419927A508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NIT_PPT_NO_MAL 2014</Template>
  <TotalTime>398</TotalTime>
  <Words>642</Words>
  <Application>Microsoft Office PowerPoint</Application>
  <PresentationFormat>Egendefinert</PresentationFormat>
  <Paragraphs>164</Paragraphs>
  <Slides>9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Office-tema</vt:lpstr>
      <vt:lpstr>Status og viktige saker fremover </vt:lpstr>
      <vt:lpstr>Kort om NiT i 2013</vt:lpstr>
      <vt:lpstr>NiTs visjon, overordnet mål og verdier</vt:lpstr>
      <vt:lpstr>Råd og nettverksgrupper i NiT</vt:lpstr>
      <vt:lpstr>Strategiske fokusområder videre fremover </vt:lpstr>
      <vt:lpstr>Prioriterte næringspolitiske saker 2014</vt:lpstr>
      <vt:lpstr>Prioriterte næringspolitiske saker 2014</vt:lpstr>
      <vt:lpstr>Andre viktige næringspolitiske saker p.t. (eksempler)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Torgeir Sølnes</dc:creator>
  <dc:description>Template by addpoint.no</dc:description>
  <cp:lastModifiedBy>Berit Rian</cp:lastModifiedBy>
  <cp:revision>25</cp:revision>
  <cp:lastPrinted>2014-03-19T10:21:49Z</cp:lastPrinted>
  <dcterms:created xsi:type="dcterms:W3CDTF">2014-01-14T10:57:20Z</dcterms:created>
  <dcterms:modified xsi:type="dcterms:W3CDTF">2014-03-19T13:18:32Z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</Properties>
</file>